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See, repetition is fun, right?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not in your code.</a:t>
            </a:r>
          </a:p>
          <a:p>
            <a:pPr/>
          </a:p>
          <a:p>
            <a:pPr/>
            <a:r>
              <a:t>Fundamentally, the purpose of a user-defined function is to prevent code repetition.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https://msdn.microsoft.com/en-us/library/ms186755.aspx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https://connect.microsoft.com/SQLServer/feedback/details/273443/the-scalar-expression-function-would-speed-performance-while-keeping-the-benefits-of-functions</a:t>
            </a:r>
          </a:p>
          <a:p>
            <a:pPr/>
          </a:p>
          <a:p>
            <a:pPr/>
            <a:r>
              <a:t>https://connect.microsoft.com/SQLServer/feedback/details/361449/table-valued-udf-scalar-udf-functions-named-parameter-input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waponigirl/5621810815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User-Defined Functions</a:t>
            </a:r>
          </a:p>
        </p:txBody>
      </p:sp>
      <p:sp>
        <p:nvSpPr>
          <p:cNvPr id="113" name="Shape 113"/>
          <p:cNvSpPr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  <a:r>
              <a:t>Riley Major</a:t>
            </a:r>
          </a:p>
          <a:p>
            <a:pPr/>
            <a:r>
              <a:t>@RileyMajor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bother?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Repeat Yourself (DRY)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Less code to write.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Less code to maintain.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Consistent behavior across application.</a:t>
            </a:r>
          </a:p>
          <a:p>
            <a:pPr/>
            <a:r>
              <a:t>Smaller Code Chunks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Less likely to conflict with another developer.</a:t>
            </a:r>
          </a:p>
          <a:p>
            <a:pPr/>
            <a:r>
              <a:t>Eaiser to Test</a:t>
            </a:r>
          </a:p>
          <a:p>
            <a:pPr/>
            <a:r>
              <a:t>Easier to Understand</a:t>
            </a:r>
          </a:p>
          <a:p>
            <a:pPr/>
            <a:r>
              <a:t>Encourages Set-Based Logic (Discourages Cursors)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But…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hide complexity.</a:t>
            </a:r>
          </a:p>
          <a:p>
            <a:pPr/>
            <a:r>
              <a:t>Can cause performance problems if misused.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Suggested Architecture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Separate Business Logic from Data Logic – all in SQL.</a:t>
            </a:r>
          </a:p>
          <a:p>
            <a:pPr/>
            <a:r>
              <a:t>Outer “Get” function gathers relevant information.</a:t>
            </a:r>
          </a:p>
          <a:p>
            <a:pPr/>
            <a:r>
              <a:t>Inner “Calc” function computes result or logical controls.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Deterministic.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Easy to add Unit Testing.</a:t>
            </a:r>
          </a:p>
          <a:p>
            <a:pPr/>
            <a:r>
              <a:t>No logic in Stored Procedure SELECTs– they just call functions.</a:t>
            </a:r>
          </a:p>
          <a:p>
            <a:pPr/>
            <a:r>
              <a:t>Stored Procedures only used for data modification or by external apps.</a:t>
            </a:r>
          </a:p>
          <a:p>
            <a:pPr/>
            <a:r>
              <a:t>Die-hards can use XML to pass “arrays” to Calc functions.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Determinism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  <a:r>
              <a:t>A given input will always have the same output.</a:t>
            </a:r>
          </a:p>
          <a:p>
            <a:pPr>
              <a:lnSpc>
                <a:spcPct val="81000"/>
              </a:lnSpc>
            </a:pPr>
            <a:r>
              <a:t>Pure calculation.</a:t>
            </a:r>
          </a:p>
          <a:p>
            <a:pPr>
              <a:lnSpc>
                <a:spcPct val="81000"/>
              </a:lnSpc>
            </a:pPr>
            <a:r>
              <a:t>Easy to test.</a:t>
            </a:r>
          </a:p>
          <a:p>
            <a:pPr>
              <a:lnSpc>
                <a:spcPct val="81000"/>
              </a:lnSpc>
            </a:pPr>
            <a:r>
              <a:t>Can’t use any tables (data could change).</a:t>
            </a:r>
          </a:p>
          <a:p>
            <a:pPr>
              <a:lnSpc>
                <a:spcPct val="81000"/>
              </a:lnSpc>
            </a:pPr>
            <a:r>
              <a:t>Can’t use system data (e.g. current date, as that changes).</a:t>
            </a:r>
          </a:p>
          <a:p>
            <a:pPr>
              <a:lnSpc>
                <a:spcPct val="81000"/>
              </a:lnSpc>
            </a:pPr>
            <a:r>
              <a:t>Can’t use random numbers.</a:t>
            </a:r>
          </a:p>
          <a:p>
            <a:pPr>
              <a:lnSpc>
                <a:spcPct val="81000"/>
              </a:lnSpc>
            </a:pPr>
            <a:r>
              <a:t>Can only call deterministic system functions.</a:t>
            </a:r>
          </a:p>
          <a:p>
            <a:pPr>
              <a:lnSpc>
                <a:spcPct val="81000"/>
              </a:lnSpc>
            </a:pPr>
            <a:r>
              <a:t>WITH SCHEMABINDING allows indexing of computed columns.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Future?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Inline Scalar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There’s a connect item for that.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Go vote!</a:t>
            </a:r>
          </a:p>
          <a:p>
            <a:pPr/>
            <a:r>
              <a:t>Named Parameters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There’s a connect item for that, too.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Closed as Won’t Fix. Vote anyway.</a:t>
            </a:r>
          </a:p>
          <a:p>
            <a:pPr/>
            <a:r>
              <a:t>Arrays?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Table Valued Parameters are quite limited.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Can use XML as a workaround. Good for code, bad for performance.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2869" indent="-102869" defTabSz="411479">
              <a:spcBef>
                <a:spcPts val="400"/>
              </a:spcBef>
              <a:defRPr sz="1260"/>
            </a:pPr>
            <a:r>
              <a:t>Llama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6582898025_d17c76e44c_o.jpg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Gabriel Gonz·lez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https://www.flickr.com/photos/gaby1/6582898025</a:t>
            </a:r>
          </a:p>
          <a:p>
            <a:pPr marL="102869" indent="-102869" defTabSz="411479">
              <a:spcBef>
                <a:spcPts val="400"/>
              </a:spcBef>
              <a:defRPr sz="1260"/>
            </a:pPr>
          </a:p>
          <a:p>
            <a:pPr marL="102869" indent="-102869" defTabSz="411479">
              <a:spcBef>
                <a:spcPts val="400"/>
              </a:spcBef>
              <a:defRPr sz="1260"/>
            </a:pPr>
            <a:r>
              <a:t>dry 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114348973_2e83cf28d2_o.jpg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Jared Tarbell Follow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https://www.flickr.com/photos/generated/114348973</a:t>
            </a:r>
          </a:p>
          <a:p>
            <a:pPr marL="102869" indent="-102869" defTabSz="411479">
              <a:spcBef>
                <a:spcPts val="400"/>
              </a:spcBef>
              <a:defRPr sz="1260"/>
            </a:pPr>
          </a:p>
          <a:p>
            <a:pPr marL="102869" indent="-102869" defTabSz="411479">
              <a:spcBef>
                <a:spcPts val="400"/>
              </a:spcBef>
              <a:defRPr sz="1260"/>
            </a:pPr>
            <a:r>
              <a:t>3 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26565220686_3eff3de883_o.jpg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Andy Maguire Follow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https://www.flickr.com/photos/andymag/26565220686</a:t>
            </a:r>
          </a:p>
          <a:p>
            <a:pPr marL="102869" indent="-102869" defTabSz="411479">
              <a:spcBef>
                <a:spcPts val="400"/>
              </a:spcBef>
              <a:defRPr sz="1260"/>
            </a:pPr>
          </a:p>
          <a:p>
            <a:pPr marL="102869" indent="-102869" defTabSz="411479">
              <a:spcBef>
                <a:spcPts val="400"/>
              </a:spcBef>
              <a:defRPr sz="1260"/>
            </a:pPr>
            <a:r>
              <a:t>The grindstone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5621810815_848d0578cc_o.jpg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t>Kathryn Decker Follow</a:t>
            </a:r>
          </a:p>
          <a:p>
            <a:pPr lvl="1" marL="308609" indent="-102869" defTabSz="411479">
              <a:spcBef>
                <a:spcPts val="400"/>
              </a:spcBef>
              <a:defRPr sz="126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https://www.flickr.com/photos/waponigirl/5621810815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781564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7815639" y="0"/>
            <a:ext cx="4334798" cy="677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/>
            </a:pPr>
            <a:r>
              <a:t>This is a repeat after me song.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Happy Llama, Sad Llama,</a:t>
            </a:r>
          </a:p>
          <a:p>
            <a:pPr>
              <a:defRPr sz="2600"/>
            </a:pPr>
            <a:r>
              <a:t>Totally Rad Llama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Super Llama, Drama Llama,</a:t>
            </a:r>
          </a:p>
          <a:p>
            <a:pPr>
              <a:defRPr sz="2600"/>
            </a:pPr>
            <a:r>
              <a:t>Big Fat Mama Llama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Baby Llama, Crazy Llama,</a:t>
            </a:r>
          </a:p>
          <a:p>
            <a:pPr>
              <a:defRPr sz="2600"/>
            </a:pPr>
            <a:r>
              <a:t>Don’t Forget Barack O’Llama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Moose! Fish! More Fish!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Unicorn! Peacock! More Fish!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362307" y="810881"/>
            <a:ext cx="5526659" cy="488443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0"/>
            </a:pPr>
            <a:r>
              <a:t>Don’t</a:t>
            </a:r>
          </a:p>
          <a:p>
            <a:pPr>
              <a:defRPr sz="11000"/>
            </a:pPr>
            <a:r>
              <a:t>Repeat</a:t>
            </a:r>
          </a:p>
          <a:p>
            <a:pPr>
              <a:defRPr sz="11000"/>
            </a:pPr>
            <a:r>
              <a:t>Yourself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98" y="333170"/>
            <a:ext cx="6339842" cy="632968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6712501" y="1247953"/>
            <a:ext cx="5285145" cy="286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4800"/>
            </a:pPr>
            <a:r>
              <a:t>Scalar</a:t>
            </a:r>
          </a:p>
          <a:p>
            <a:pPr marL="285750" indent="-285750">
              <a:buSzPct val="100000"/>
              <a:buFont typeface="Arial"/>
              <a:buChar char="•"/>
              <a:defRPr sz="4800"/>
            </a:pPr>
            <a:r>
              <a:t>Table-Valued</a:t>
            </a:r>
          </a:p>
          <a:p>
            <a:pPr lvl="1" marL="742950" indent="-285750">
              <a:buSzPct val="100000"/>
              <a:buFont typeface="Arial"/>
              <a:buChar char="•"/>
              <a:defRPr sz="4800"/>
            </a:pPr>
            <a:r>
              <a:t>Multi-Statement</a:t>
            </a:r>
          </a:p>
          <a:p>
            <a:pPr lvl="1" marL="742950" indent="-285750">
              <a:buSzPct val="100000"/>
              <a:buFont typeface="Arial"/>
              <a:buChar char="•"/>
              <a:defRPr sz="4800"/>
            </a:pPr>
            <a:r>
              <a:t>Inline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Scalar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Accepts parameters.</a:t>
            </a:r>
          </a:p>
          <a:p>
            <a:pPr/>
            <a:r>
              <a:t>Returns a value.</a:t>
            </a:r>
          </a:p>
          <a:p>
            <a:pPr/>
            <a:r>
              <a:t>Used in SQL as if it were a variable or literal value.</a:t>
            </a:r>
          </a:p>
          <a:p>
            <a:pPr/>
            <a:r>
              <a:t>Contains a bunch of SQL statements.</a:t>
            </a:r>
          </a:p>
          <a:p>
            <a:pPr/>
            <a:r>
              <a:t>Opaque to Query Optimizer.</a:t>
            </a:r>
          </a:p>
          <a:p>
            <a:pPr>
              <a:defRPr i="1"/>
            </a:pPr>
            <a:r>
              <a:t>Might</a:t>
            </a:r>
            <a:r>
              <a:rPr i="0"/>
              <a:t> be slow.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Multi-Statement Table-Valued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Accepts parameters.</a:t>
            </a:r>
          </a:p>
          <a:p>
            <a:pPr/>
            <a:r>
              <a:t>Returns rows with pre-defined columns.</a:t>
            </a:r>
          </a:p>
          <a:p>
            <a:pPr/>
            <a:r>
              <a:t>Used in SQL as if it were a table.</a:t>
            </a:r>
          </a:p>
          <a:p>
            <a:pPr/>
            <a:r>
              <a:t>Contains a bunch of SQL statements.</a:t>
            </a:r>
          </a:p>
          <a:p>
            <a:pPr/>
            <a:r>
              <a:t>SQL statements must INSERT into output table.</a:t>
            </a:r>
          </a:p>
          <a:p>
            <a:pPr/>
            <a:r>
              <a:t>Opaque to Query Optimizer.</a:t>
            </a:r>
          </a:p>
          <a:p>
            <a:pPr>
              <a:defRPr i="1"/>
            </a:pPr>
            <a:r>
              <a:t>Might</a:t>
            </a:r>
            <a:r>
              <a:rPr i="0"/>
              <a:t> be slow.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Inline Table-Valued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Accepts parameters.</a:t>
            </a:r>
          </a:p>
          <a:p>
            <a:pPr/>
            <a:r>
              <a:t>Returns rows with derived columns.</a:t>
            </a:r>
          </a:p>
          <a:p>
            <a:pPr/>
            <a:r>
              <a:t>Used in SQL as if it were a table.</a:t>
            </a:r>
          </a:p>
          <a:p>
            <a:pPr/>
            <a:r>
              <a:t>Contains a single SELECT statement.</a:t>
            </a:r>
          </a:p>
          <a:p>
            <a:pPr/>
            <a:r>
              <a:t>Transparent to Query Optimizer.</a:t>
            </a:r>
          </a:p>
          <a:p>
            <a:pPr/>
            <a:r>
              <a:t>No slower than equivalent SQL.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7407216" y="764875"/>
            <a:ext cx="3924062" cy="2395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8000"/>
            </a:pPr>
            <a:r>
              <a:t>APPLY</a:t>
            </a:r>
          </a:p>
          <a:p>
            <a:pPr marL="285750" indent="-285750">
              <a:buSzPct val="100000"/>
              <a:buFont typeface="Arial"/>
              <a:buChar char="•"/>
              <a:defRPr sz="8000"/>
            </a:pPr>
            <a:r>
              <a:t>JOIN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Restrictions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 Only.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No external data modification.</a:t>
            </a:r>
          </a:p>
          <a:p>
            <a:pPr/>
            <a:r>
              <a:t>No “side-effecting operator”.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No NEWID().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No RAISERROR.</a:t>
            </a:r>
          </a:p>
          <a:p>
            <a:pPr/>
            <a:r>
              <a:t>Must pass all parameters.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Default values require DEFAULT keyword (unless using EXEC).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